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0"/>
    <p:restoredTop sz="94621"/>
  </p:normalViewPr>
  <p:slideViewPr>
    <p:cSldViewPr snapToGrid="0" snapToObjects="1">
      <p:cViewPr varScale="1">
        <p:scale>
          <a:sx n="122" d="100"/>
          <a:sy n="122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832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8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54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3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36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Shape 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www.fanfiction.net/u/937612/LadyBelz" TargetMode="External"/><Relationship Id="rId5" Type="http://schemas.openxmlformats.org/officeDocument/2006/relationships/hyperlink" Target="https://www.fanfiction.net/s/12681504/1/Return-of-the-Hei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495840" cy="16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altLang="zh-CN" sz="6600" b="1" i="0" u="none" strike="noStrike" cap="none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Fantasy</a:t>
            </a:r>
            <a:endParaRPr lang="en-US" sz="6600" b="1" i="0" u="none" strike="noStrike" cap="none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729765"/>
            <a:ext cx="7688100" cy="11137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6</a:t>
            </a:r>
          </a:p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</a:pPr>
            <a:endParaRPr sz="1000" b="1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Ben Le,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Jiayin</a:t>
            </a: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Ma,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Mengyu</a:t>
            </a: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Jia,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Shanxing</a:t>
            </a: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Gao, Neha </a:t>
            </a:r>
            <a:r>
              <a:rPr lang="en-US" sz="1800" dirty="0"/>
              <a:t>Gupta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82B15C0-0EEA-4F89-BA6A-7F1D9507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290" y="480060"/>
            <a:ext cx="3493770" cy="2964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>
                <a:solidFill>
                  <a:srgbClr val="000000"/>
                </a:solidFill>
              </a:rPr>
              <a:t>ax</a:t>
            </a:r>
            <a:r>
              <a:rPr lang="en-US" sz="2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ROI → B</a:t>
            </a:r>
            <a:r>
              <a:rPr lang="en-US">
                <a:solidFill>
                  <a:srgbClr val="000000"/>
                </a:solidFill>
              </a:rPr>
              <a:t>est</a:t>
            </a:r>
            <a:r>
              <a:rPr lang="en-US" sz="2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G</a:t>
            </a:r>
            <a:r>
              <a:rPr lang="en-US">
                <a:solidFill>
                  <a:srgbClr val="000000"/>
                </a:solidFill>
              </a:rPr>
              <a:t>enre</a:t>
            </a:r>
            <a:r>
              <a:rPr lang="en-US" sz="2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= D</a:t>
            </a:r>
            <a:r>
              <a:rPr lang="en-US">
                <a:solidFill>
                  <a:srgbClr val="000000"/>
                </a:solidFill>
              </a:rPr>
              <a:t>rama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567" y="1334812"/>
            <a:ext cx="4936000" cy="345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5275832" y="1569951"/>
            <a:ext cx="399300" cy="2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4348218" y="1474859"/>
            <a:ext cx="851400" cy="45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5675225" y="1569951"/>
            <a:ext cx="13101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lang="en-US" sz="11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Max Profit </a:t>
            </a:r>
            <a:r>
              <a:rPr lang="en-US" sz="1100" b="1">
                <a:solidFill>
                  <a:schemeClr val="accent3"/>
                </a:solidFill>
              </a:rPr>
              <a:t>ROI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Max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815727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dirty="0"/>
              <a:t>Drama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 dirty="0"/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</a:t>
            </a:r>
            <a:r>
              <a:rPr lang="en-US" dirty="0"/>
              <a:t>irector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= O</a:t>
            </a:r>
            <a:r>
              <a:rPr lang="en-US" dirty="0"/>
              <a:t>livier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Nakache &amp;         </a:t>
            </a:r>
          </a:p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dirty="0"/>
              <a:t>                                             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dirty="0"/>
              <a:t>ric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dirty="0" err="1"/>
              <a:t>Toledano</a:t>
            </a:r>
            <a:endParaRPr lang="en-US" dirty="0"/>
          </a:p>
        </p:txBody>
      </p:sp>
      <p:sp>
        <p:nvSpPr>
          <p:cNvPr id="229" name="Shape 229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Max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50" y="1563825"/>
            <a:ext cx="4373802" cy="300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275" y="1667890"/>
            <a:ext cx="3994649" cy="28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1878393" y="1978409"/>
            <a:ext cx="851400" cy="45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729807" y="2073501"/>
            <a:ext cx="399300" cy="2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3129200" y="2073500"/>
            <a:ext cx="13821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lang="en-US" sz="11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100" b="1">
                <a:solidFill>
                  <a:schemeClr val="accent3"/>
                </a:solidFill>
              </a:rPr>
              <a:t> ROI Director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/>
              <a:t>Drama</a:t>
            </a: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/>
              <a:t>est</a:t>
            </a: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</a:t>
            </a:r>
            <a:r>
              <a:rPr lang="en-US"/>
              <a:t>tudio = Weinstein Company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541520" y="2324100"/>
            <a:ext cx="3040380" cy="20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Max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713" y="1391425"/>
            <a:ext cx="5058575" cy="3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5036893" y="1493771"/>
            <a:ext cx="851400" cy="45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888307" y="1588851"/>
            <a:ext cx="399300" cy="2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287700" y="1588851"/>
            <a:ext cx="13101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lang="en-US" sz="11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lang="en-US" sz="1100" b="1">
                <a:solidFill>
                  <a:schemeClr val="accent3"/>
                </a:solidFill>
              </a:rPr>
              <a:t>ROI Studio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dirty="0"/>
              <a:t>Drama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 dirty="0"/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R</a:t>
            </a:r>
            <a:r>
              <a:rPr lang="en-US" dirty="0"/>
              <a:t>un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r>
              <a:rPr lang="en-US" dirty="0"/>
              <a:t>time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= 115-130 min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4541520" y="2324100"/>
            <a:ext cx="3040380" cy="20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Max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850" y="1194525"/>
            <a:ext cx="5682300" cy="38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3772725" y="2649826"/>
            <a:ext cx="1790400" cy="1062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dirty="0"/>
              <a:t>Drama</a:t>
            </a:r>
            <a:r>
              <a:rPr lang="zh-CN" altLang="en-US" dirty="0"/>
              <a:t> 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→ B</a:t>
            </a:r>
            <a:r>
              <a:rPr lang="en-US" dirty="0"/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Launch Date</a:t>
            </a:r>
            <a:r>
              <a:rPr lang="zh-CN" alt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=</a:t>
            </a:r>
            <a:r>
              <a:rPr lang="zh-CN" alt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Wednesday</a:t>
            </a:r>
            <a:endParaRPr lang="en-US"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541520" y="2324100"/>
            <a:ext cx="3040380" cy="20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Max </a:t>
            </a:r>
            <a:r>
              <a:rPr lang="en-US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ROI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350" y="1382050"/>
            <a:ext cx="4970500" cy="34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7"/>
          <p:cNvSpPr/>
          <p:nvPr/>
        </p:nvSpPr>
        <p:spPr>
          <a:xfrm>
            <a:off x="5456475" y="2057274"/>
            <a:ext cx="1455375" cy="160032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0B353E-24C3-4053-913C-C665C485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398558"/>
            <a:ext cx="7688700" cy="435725"/>
          </a:xfrm>
        </p:spPr>
        <p:txBody>
          <a:bodyPr/>
          <a:lstStyle/>
          <a:p>
            <a:r>
              <a:rPr lang="en-US" sz="1800" b="1" dirty="0"/>
              <a:t> What is the All-Time Highest Profit-Generating </a:t>
            </a:r>
            <a:r>
              <a:rPr lang="en-US" sz="1800" b="1" dirty="0">
                <a:solidFill>
                  <a:srgbClr val="FF0000"/>
                </a:solidFill>
              </a:rPr>
              <a:t>Adventures</a:t>
            </a:r>
            <a:r>
              <a:rPr lang="en-US" sz="1800" b="1" dirty="0"/>
              <a:t> Movie?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FD0E4AD-D179-4038-B86D-7005A39DE3B3}"/>
              </a:ext>
            </a:extLst>
          </p:cNvPr>
          <p:cNvSpPr txBox="1">
            <a:spLocks/>
          </p:cNvSpPr>
          <p:nvPr/>
        </p:nvSpPr>
        <p:spPr>
          <a:xfrm>
            <a:off x="727650" y="4266504"/>
            <a:ext cx="7688700" cy="435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800" b="1" dirty="0"/>
              <a:t> Using today’s advanced Analytics, can we beat this record?</a:t>
            </a:r>
          </a:p>
        </p:txBody>
      </p:sp>
      <p:pic>
        <p:nvPicPr>
          <p:cNvPr id="8" name="Picture 7" descr="A person on a horse&#10;&#10;Description generated with high confidence">
            <a:extLst>
              <a:ext uri="{FF2B5EF4-FFF2-40B4-BE49-F238E27FC236}">
                <a16:creationId xmlns="" xmlns:a16="http://schemas.microsoft.com/office/drawing/2014/main" id="{EF68EB0B-4F0A-4431-BF46-CA8A26D8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1931822"/>
            <a:ext cx="4000500" cy="2247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EF1F56E-CF6A-41E9-AEE2-B96C70DF1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0" y="1931822"/>
            <a:ext cx="3303330" cy="2247324"/>
          </a:xfrm>
          <a:prstGeom prst="rect">
            <a:avLst/>
          </a:prstGeom>
        </p:spPr>
      </p:pic>
      <p:sp>
        <p:nvSpPr>
          <p:cNvPr id="10" name="Shape 259"/>
          <p:cNvSpPr txBox="1">
            <a:spLocks/>
          </p:cNvSpPr>
          <p:nvPr/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-165100"/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2B56BD4-C1B9-48E7-8E4A-99C3BE87BD60}"/>
              </a:ext>
            </a:extLst>
          </p:cNvPr>
          <p:cNvGrpSpPr/>
          <p:nvPr/>
        </p:nvGrpSpPr>
        <p:grpSpPr>
          <a:xfrm>
            <a:off x="674340" y="11071"/>
            <a:ext cx="2404139" cy="667110"/>
            <a:chOff x="674340" y="11071"/>
            <a:chExt cx="2404139" cy="667110"/>
          </a:xfrm>
        </p:grpSpPr>
        <p:sp>
          <p:nvSpPr>
            <p:cNvPr id="12" name="Shape 86">
              <a:extLst>
                <a:ext uri="{FF2B5EF4-FFF2-40B4-BE49-F238E27FC236}">
                  <a16:creationId xmlns="" xmlns:a16="http://schemas.microsoft.com/office/drawing/2014/main" id="{D2370595-4D59-429A-81FB-9BF87FDE05D8}"/>
                </a:ext>
              </a:extLst>
            </p:cNvPr>
            <p:cNvSpPr txBox="1">
              <a:spLocks/>
            </p:cNvSpPr>
            <p:nvPr/>
          </p:nvSpPr>
          <p:spPr>
            <a:xfrm>
              <a:off x="674340" y="52361"/>
              <a:ext cx="1634520" cy="625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Raleway"/>
                <a:buNone/>
                <a:defRPr sz="2600" b="1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lvl="1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lvl="2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lvl="3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lvl="4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lvl="5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lvl="6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lvl="7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lvl="8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indent="-266700"/>
              <a:r>
                <a:rPr lang="en-US" altLang="zh-CN" sz="2800" dirty="0">
                  <a:solidFill>
                    <a:srgbClr val="FF0000"/>
                  </a:solidFill>
                </a:rPr>
                <a:t>Fantasy</a:t>
              </a:r>
              <a:endParaRPr lang="en-US" sz="2800" dirty="0">
                <a:solidFill>
                  <a:schemeClr val="accent3"/>
                </a:solidFill>
              </a:endParaRPr>
            </a:p>
          </p:txBody>
        </p:sp>
        <p:pic>
          <p:nvPicPr>
            <p:cNvPr id="13" name="Picture 12" descr="A close up of a logo&#10;&#10;Description generated with very high confidence">
              <a:extLst>
                <a:ext uri="{FF2B5EF4-FFF2-40B4-BE49-F238E27FC236}">
                  <a16:creationId xmlns="" xmlns:a16="http://schemas.microsoft.com/office/drawing/2014/main" id="{25F75419-1136-4355-BA43-AD92ABF8C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488" y="11071"/>
              <a:ext cx="969991" cy="667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</a:t>
            </a:r>
            <a:r>
              <a:rPr lang="en-US" altLang="zh-CN" dirty="0"/>
              <a:t>ith</a:t>
            </a:r>
            <a:r>
              <a:rPr 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team,</a:t>
            </a:r>
            <a:r>
              <a:rPr lang="zh-CN" altLang="en-US" dirty="0"/>
              <a:t> </a:t>
            </a:r>
            <a:r>
              <a:rPr lang="en-US" altLang="zh-CN" dirty="0"/>
              <a:t>maybe</a:t>
            </a:r>
            <a:r>
              <a:rPr lang="en-US" dirty="0"/>
              <a:t>! 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27650" y="1312103"/>
            <a:ext cx="4589310" cy="22050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400"/>
              </a:spcAft>
            </a:pPr>
            <a:r>
              <a:rPr lang="en-US" b="1" dirty="0"/>
              <a:t>Director</a:t>
            </a:r>
            <a:r>
              <a:rPr lang="en-US" dirty="0"/>
              <a:t>: David Yates (Director of the final 4 Harry Potter films)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</a:pPr>
            <a:r>
              <a:rPr lang="en-US" dirty="0"/>
              <a:t> </a:t>
            </a:r>
            <a:r>
              <a:rPr lang="en-US" b="1" dirty="0"/>
              <a:t>Studio</a:t>
            </a:r>
            <a:r>
              <a:rPr lang="en-US" dirty="0"/>
              <a:t>: Lionsgate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</a:pPr>
            <a:r>
              <a:rPr lang="en-US" b="1" dirty="0"/>
              <a:t>Run-Time:</a:t>
            </a:r>
            <a:r>
              <a:rPr lang="en-US" dirty="0"/>
              <a:t> 115-130 mins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</a:pPr>
            <a:r>
              <a:rPr lang="en-US" b="1" dirty="0"/>
              <a:t>Best Launch Date</a:t>
            </a:r>
            <a:r>
              <a:rPr lang="en-US" dirty="0"/>
              <a:t>: </a:t>
            </a:r>
            <a:r>
              <a:rPr lang="en-US" altLang="zh-CN" dirty="0" smtClean="0"/>
              <a:t>Friday</a:t>
            </a:r>
            <a:r>
              <a:rPr lang="en-US" dirty="0" smtClean="0"/>
              <a:t>!</a:t>
            </a:r>
            <a:endParaRPr lang="en-US" dirty="0"/>
          </a:p>
          <a:p>
            <a:pPr marL="285750" indent="-285750">
              <a:lnSpc>
                <a:spcPct val="150000"/>
              </a:lnSpc>
              <a:spcAft>
                <a:spcPts val="400"/>
              </a:spcAft>
            </a:pPr>
            <a:endParaRPr lang="en-US" dirty="0"/>
          </a:p>
        </p:txBody>
      </p:sp>
      <p:pic>
        <p:nvPicPr>
          <p:cNvPr id="3" name="Picture 2" descr="A close up of a person&#10;&#10;Description generated with very high confidence">
            <a:extLst>
              <a:ext uri="{FF2B5EF4-FFF2-40B4-BE49-F238E27FC236}">
                <a16:creationId xmlns="" xmlns:a16="http://schemas.microsoft.com/office/drawing/2014/main" id="{034757F3-884D-4443-AAE9-15C0D5C8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71" y="1249765"/>
            <a:ext cx="2518335" cy="33577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1B98390-E95E-4B39-A177-0E75DA6674ED}"/>
              </a:ext>
            </a:extLst>
          </p:cNvPr>
          <p:cNvSpPr/>
          <p:nvPr/>
        </p:nvSpPr>
        <p:spPr>
          <a:xfrm>
            <a:off x="576270" y="3220280"/>
            <a:ext cx="51703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latin typeface="Verdana" panose="020B0604030504040204" pitchFamily="34" charset="0"/>
              </a:rPr>
              <a:t>Return of the Heir</a:t>
            </a:r>
            <a:endParaRPr lang="en-US" sz="1100" i="1" dirty="0">
              <a:latin typeface="Verdana" panose="020B0604030504040204" pitchFamily="34" charset="0"/>
            </a:endParaRPr>
          </a:p>
          <a:p>
            <a:r>
              <a:rPr lang="en-US" sz="1100" i="1" dirty="0">
                <a:latin typeface="Verdana" panose="020B0604030504040204" pitchFamily="34" charset="0"/>
              </a:rPr>
              <a:t>By: </a:t>
            </a:r>
            <a:r>
              <a:rPr lang="en-US" sz="1100" i="1" dirty="0" err="1">
                <a:solidFill>
                  <a:srgbClr val="0F37A0"/>
                </a:solidFill>
                <a:latin typeface="Verdana" panose="020B0604030504040204" pitchFamily="34" charset="0"/>
                <a:hlinkClick r:id="rId4"/>
              </a:rPr>
              <a:t>LadyBelz</a:t>
            </a:r>
            <a:r>
              <a:rPr lang="en-US" sz="1100" i="1" dirty="0">
                <a:latin typeface="Verdana" panose="020B0604030504040204" pitchFamily="34" charset="0"/>
              </a:rPr>
              <a:t> During the Marge Dursley Incident just before Harry's third year at Hogwarts, his accidental magic not only causes her to inflate like a balloon, but it also transports him to a little-known island on the other side of the planet. It is there he discovers the true meaning of family. Watch out, Hogwarts! Harry's got a brand new attitude and a whole lot of new friends!</a:t>
            </a:r>
          </a:p>
          <a:p>
            <a:r>
              <a:rPr lang="en-US" sz="1100" i="1" dirty="0">
                <a:latin typeface="Verdana" panose="020B0604030504040204" pitchFamily="34" charset="0"/>
                <a:hlinkClick r:id="rId5"/>
              </a:rPr>
              <a:t>https://www.fanfiction.net/s/12681504/1/Return-of-the-Heir</a:t>
            </a:r>
            <a:r>
              <a:rPr lang="en-US" sz="1100" i="1" dirty="0">
                <a:latin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1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1F055EE-D1AC-4C00-83C6-0F7F6DE492C7}"/>
              </a:ext>
            </a:extLst>
          </p:cNvPr>
          <p:cNvSpPr txBox="1"/>
          <p:nvPr/>
        </p:nvSpPr>
        <p:spPr>
          <a:xfrm>
            <a:off x="4541520" y="2324100"/>
            <a:ext cx="304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0B353E-24C3-4053-913C-C665C485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378170"/>
            <a:ext cx="2269764" cy="435725"/>
          </a:xfrm>
        </p:spPr>
        <p:txBody>
          <a:bodyPr/>
          <a:lstStyle/>
          <a:p>
            <a:r>
              <a:rPr lang="en-US" sz="1800" b="1" dirty="0"/>
              <a:t> What is the All-Time Highest Profit-Margin </a:t>
            </a:r>
            <a:r>
              <a:rPr lang="en-US" sz="1800" b="1" dirty="0">
                <a:solidFill>
                  <a:schemeClr val="accent3"/>
                </a:solidFill>
              </a:rPr>
              <a:t>Drama </a:t>
            </a:r>
            <a:r>
              <a:rPr lang="en-US" sz="1800" b="1" dirty="0"/>
              <a:t>Movie?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FD0E4AD-D179-4038-B86D-7005A39DE3B3}"/>
              </a:ext>
            </a:extLst>
          </p:cNvPr>
          <p:cNvSpPr txBox="1">
            <a:spLocks/>
          </p:cNvSpPr>
          <p:nvPr/>
        </p:nvSpPr>
        <p:spPr>
          <a:xfrm>
            <a:off x="727649" y="2942289"/>
            <a:ext cx="2269765" cy="11327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800" b="1" dirty="0"/>
              <a:t> Using today’s advanced Analytics, can we beat this record?</a:t>
            </a:r>
          </a:p>
        </p:txBody>
      </p:sp>
      <p:pic>
        <p:nvPicPr>
          <p:cNvPr id="10" name="Picture 9" descr="A picture containing text, book&#10;&#10;Description generated with very high confidence">
            <a:extLst>
              <a:ext uri="{FF2B5EF4-FFF2-40B4-BE49-F238E27FC236}">
                <a16:creationId xmlns="" xmlns:a16="http://schemas.microsoft.com/office/drawing/2014/main" id="{C73D46EA-5610-4B7E-B43A-8A3EAFFA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1" y="1475394"/>
            <a:ext cx="2246190" cy="2778553"/>
          </a:xfrm>
          <a:prstGeom prst="rect">
            <a:avLst/>
          </a:prstGeom>
        </p:spPr>
      </p:pic>
      <p:sp>
        <p:nvSpPr>
          <p:cNvPr id="11" name="Shape 259"/>
          <p:cNvSpPr txBox="1">
            <a:spLocks/>
          </p:cNvSpPr>
          <p:nvPr/>
        </p:nvSpPr>
        <p:spPr>
          <a:xfrm>
            <a:off x="727649" y="580025"/>
            <a:ext cx="8231294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-165100"/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ROI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1996916-7F8B-432B-BA5A-96358490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67" y="1467375"/>
            <a:ext cx="3225981" cy="2786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87E1268-41C5-48CA-8C77-9FCD0C69F51D}"/>
              </a:ext>
            </a:extLst>
          </p:cNvPr>
          <p:cNvGrpSpPr/>
          <p:nvPr/>
        </p:nvGrpSpPr>
        <p:grpSpPr>
          <a:xfrm>
            <a:off x="674340" y="11071"/>
            <a:ext cx="2404139" cy="667110"/>
            <a:chOff x="674340" y="11071"/>
            <a:chExt cx="2404139" cy="667110"/>
          </a:xfrm>
        </p:grpSpPr>
        <p:sp>
          <p:nvSpPr>
            <p:cNvPr id="13" name="Shape 86">
              <a:extLst>
                <a:ext uri="{FF2B5EF4-FFF2-40B4-BE49-F238E27FC236}">
                  <a16:creationId xmlns="" xmlns:a16="http://schemas.microsoft.com/office/drawing/2014/main" id="{3828CA23-093C-448F-A21D-B1AF79D4C3B7}"/>
                </a:ext>
              </a:extLst>
            </p:cNvPr>
            <p:cNvSpPr txBox="1">
              <a:spLocks/>
            </p:cNvSpPr>
            <p:nvPr/>
          </p:nvSpPr>
          <p:spPr>
            <a:xfrm>
              <a:off x="674340" y="52361"/>
              <a:ext cx="1634520" cy="625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Raleway"/>
                <a:buNone/>
                <a:defRPr sz="2600" b="1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lvl="1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lvl="2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lvl="3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lvl="4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lvl="5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lvl="6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lvl="7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lvl="8" indent="0">
                <a:spcBef>
                  <a:spcPts val="0"/>
                </a:spcBef>
                <a:buClr>
                  <a:schemeClr val="dk2"/>
                </a:buClr>
                <a:buSzPct val="100000"/>
                <a:buFont typeface="Raleway"/>
                <a:buNone/>
                <a:defRPr sz="26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indent="-266700"/>
              <a:r>
                <a:rPr lang="en-US" altLang="zh-CN" sz="2800" dirty="0">
                  <a:solidFill>
                    <a:srgbClr val="FF0000"/>
                  </a:solidFill>
                </a:rPr>
                <a:t>Fantasy</a:t>
              </a:r>
              <a:endParaRPr lang="en-US" sz="2800" dirty="0">
                <a:solidFill>
                  <a:schemeClr val="accent3"/>
                </a:solidFill>
              </a:endParaRPr>
            </a:p>
          </p:txBody>
        </p:sp>
        <p:pic>
          <p:nvPicPr>
            <p:cNvPr id="14" name="Picture 13" descr="A close up of a logo&#10;&#10;Description generated with very high confidence">
              <a:extLst>
                <a:ext uri="{FF2B5EF4-FFF2-40B4-BE49-F238E27FC236}">
                  <a16:creationId xmlns="" xmlns:a16="http://schemas.microsoft.com/office/drawing/2014/main" id="{DC3BD5CC-72B7-44A8-9851-8802C8CA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488" y="11071"/>
              <a:ext cx="969991" cy="667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5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27650" y="1262075"/>
            <a:ext cx="4589310" cy="22050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Directors: </a:t>
            </a:r>
            <a:r>
              <a:rPr lang="en-US" dirty="0"/>
              <a:t>Olivier Nakache &amp; Eric </a:t>
            </a:r>
            <a:r>
              <a:rPr lang="en-US" dirty="0" err="1"/>
              <a:t>Toledano</a:t>
            </a:r>
            <a:r>
              <a:rPr lang="en-US" dirty="0"/>
              <a:t> (The </a:t>
            </a:r>
            <a:r>
              <a:rPr lang="en-US" dirty="0" err="1"/>
              <a:t>Intouchables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 </a:t>
            </a:r>
            <a:r>
              <a:rPr lang="en-US" b="1" dirty="0"/>
              <a:t>Studio</a:t>
            </a:r>
            <a:r>
              <a:rPr lang="en-US" dirty="0"/>
              <a:t>: Weinstein </a:t>
            </a:r>
            <a:r>
              <a:rPr lang="en-US" dirty="0" err="1"/>
              <a:t>Companny</a:t>
            </a:r>
            <a:endParaRPr lang="en-US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Run-Time:</a:t>
            </a:r>
            <a:r>
              <a:rPr lang="en-US" dirty="0"/>
              <a:t> 115-130 mins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Best Launch Date</a:t>
            </a:r>
            <a:r>
              <a:rPr lang="en-US" dirty="0"/>
              <a:t>: Wednesday!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8" name="Shape 110"/>
          <p:cNvSpPr txBox="1">
            <a:spLocks/>
          </p:cNvSpPr>
          <p:nvPr/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W</a:t>
            </a:r>
            <a:r>
              <a:rPr lang="en-US" altLang="zh-CN" dirty="0"/>
              <a:t>ith</a:t>
            </a:r>
            <a:r>
              <a:rPr 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</a:t>
            </a:r>
            <a:r>
              <a:rPr lang="en-US" altLang="zh-CN" dirty="0"/>
              <a:t>right team, YES</a:t>
            </a:r>
            <a:r>
              <a:rPr lang="en-US" dirty="0"/>
              <a:t>! </a:t>
            </a:r>
          </a:p>
        </p:txBody>
      </p:sp>
      <p:pic>
        <p:nvPicPr>
          <p:cNvPr id="10" name="Picture 9" descr="A person smiling for the camera&#10;&#10;Description generated with very high confidence">
            <a:extLst>
              <a:ext uri="{FF2B5EF4-FFF2-40B4-BE49-F238E27FC236}">
                <a16:creationId xmlns="" xmlns:a16="http://schemas.microsoft.com/office/drawing/2014/main" id="{F7655644-A34A-4385-A883-85BAEB3A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58" y="3178287"/>
            <a:ext cx="1310544" cy="1781149"/>
          </a:xfrm>
          <a:prstGeom prst="rect">
            <a:avLst/>
          </a:prstGeom>
        </p:spPr>
      </p:pic>
      <p:pic>
        <p:nvPicPr>
          <p:cNvPr id="5" name="Picture 4" descr="A person with a bridge in the background&#10;&#10;Description generated with high confidence">
            <a:extLst>
              <a:ext uri="{FF2B5EF4-FFF2-40B4-BE49-F238E27FC236}">
                <a16:creationId xmlns="" xmlns:a16="http://schemas.microsoft.com/office/drawing/2014/main" id="{73AF77BC-1D06-46D0-809B-425B07C2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31" y="1049409"/>
            <a:ext cx="3314699" cy="3910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736" y="1133681"/>
            <a:ext cx="3601487" cy="546507"/>
          </a:xfrm>
          <a:solidFill>
            <a:schemeClr val="bg1">
              <a:alpha val="61000"/>
            </a:schemeClr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Going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with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the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Times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window&#10;&#10;Description generated with high confidence">
            <a:extLst>
              <a:ext uri="{FF2B5EF4-FFF2-40B4-BE49-F238E27FC236}">
                <a16:creationId xmlns="" xmlns:a16="http://schemas.microsoft.com/office/drawing/2014/main" id="{81414D7F-7266-4727-B242-A4C8D242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6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C6F8AC0-4287-4A1C-978F-F30D9C1FBBC6}"/>
              </a:ext>
            </a:extLst>
          </p:cNvPr>
          <p:cNvSpPr txBox="1"/>
          <p:nvPr/>
        </p:nvSpPr>
        <p:spPr>
          <a:xfrm>
            <a:off x="777240" y="1047750"/>
            <a:ext cx="234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CREDITS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C306132-CE27-4FD9-AC18-343591DE43AE}"/>
              </a:ext>
            </a:extLst>
          </p:cNvPr>
          <p:cNvSpPr txBox="1"/>
          <p:nvPr/>
        </p:nvSpPr>
        <p:spPr>
          <a:xfrm>
            <a:off x="830580" y="1503411"/>
            <a:ext cx="2872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lackadder ITC" panose="04020505051007020D02" pitchFamily="82" charset="0"/>
              </a:rPr>
              <a:t>Director: </a:t>
            </a:r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T</a:t>
            </a:r>
            <a:r>
              <a:rPr lang="en-US" altLang="zh-CN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alent</a:t>
            </a:r>
            <a:r>
              <a:rPr lang="zh-CN" alt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Fish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b="1" dirty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lackadder ITC" panose="04020505051007020D02" pitchFamily="82" charset="0"/>
              </a:rPr>
              <a:t>Technical Director: </a:t>
            </a:r>
            <a:r>
              <a:rPr lang="en-US" altLang="zh-CN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Mountain</a:t>
            </a:r>
            <a:r>
              <a:rPr lang="zh-CN" alt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Go</a:t>
            </a:r>
            <a:endParaRPr lang="en-US" b="1" dirty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endParaRPr lang="en-US" b="1" dirty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lackadder ITC" panose="04020505051007020D02" pitchFamily="82" charset="0"/>
              </a:rPr>
              <a:t>Cinematographer:  </a:t>
            </a:r>
            <a:r>
              <a:rPr lang="en-US" altLang="zh-CN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G</a:t>
            </a:r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aga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lackadder ITC" panose="04020505051007020D02" pitchFamily="82" charset="0"/>
              </a:rPr>
              <a:t>Editor: Cute </a:t>
            </a:r>
            <a:r>
              <a:rPr lang="en-US" altLang="zh-CN" b="1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F</a:t>
            </a:r>
            <a:r>
              <a:rPr lang="en-US" b="1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erret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lackadder ITC" panose="04020505051007020D02" pitchFamily="82" charset="0"/>
              </a:rPr>
              <a:t>Executive Producer: </a:t>
            </a:r>
            <a:r>
              <a:rPr lang="en-US" altLang="zh-CN" b="1" dirty="0">
                <a:solidFill>
                  <a:schemeClr val="bg1"/>
                </a:solidFill>
                <a:latin typeface="Algerian" panose="04020705040A02060702" pitchFamily="82" charset="0"/>
              </a:rPr>
              <a:t>H</a:t>
            </a:r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appy</a:t>
            </a:r>
            <a:r>
              <a:rPr lang="en-US" b="1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 </a:t>
            </a:r>
            <a:endParaRPr lang="en-US" b="1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Two Different Winning Strategies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6236" y="1337603"/>
            <a:ext cx="4876688" cy="3264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Shape 94"/>
          <p:cNvGrpSpPr/>
          <p:nvPr/>
        </p:nvGrpSpPr>
        <p:grpSpPr>
          <a:xfrm>
            <a:off x="302793" y="1809077"/>
            <a:ext cx="3503185" cy="2100943"/>
            <a:chOff x="5468135" y="1791749"/>
            <a:chExt cx="3505639" cy="2215016"/>
          </a:xfrm>
        </p:grpSpPr>
        <p:grpSp>
          <p:nvGrpSpPr>
            <p:cNvPr id="95" name="Shape 95"/>
            <p:cNvGrpSpPr/>
            <p:nvPr/>
          </p:nvGrpSpPr>
          <p:grpSpPr>
            <a:xfrm>
              <a:off x="5468135" y="1952481"/>
              <a:ext cx="3505639" cy="2019929"/>
              <a:chOff x="2088" y="312867"/>
              <a:chExt cx="3505639" cy="201992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2088" y="1032708"/>
                <a:ext cx="1460700" cy="730200"/>
              </a:xfrm>
              <a:prstGeom prst="roundRect">
                <a:avLst>
                  <a:gd name="adj" fmla="val 10000"/>
                </a:avLst>
              </a:prstGeom>
              <a:solidFill>
                <a:schemeClr val="dk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 txBox="1"/>
              <p:nvPr/>
            </p:nvSpPr>
            <p:spPr>
              <a:xfrm>
                <a:off x="23479" y="1054099"/>
                <a:ext cx="1417800" cy="68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150" tIns="10150" rIns="10150" bIns="10150" anchor="ctr" anchorCtr="0">
                <a:noAutofit/>
              </a:bodyPr>
              <a:lstStyle/>
              <a:p>
                <a:pPr marL="0" marR="0" lvl="0" indent="-10160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100000"/>
                  <a:buFont typeface="Times New Roman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Risk Preference</a:t>
                </a:r>
              </a:p>
            </p:txBody>
          </p:sp>
          <p:sp>
            <p:nvSpPr>
              <p:cNvPr id="98" name="Shape 98"/>
              <p:cNvSpPr/>
              <p:nvPr/>
            </p:nvSpPr>
            <p:spPr>
              <a:xfrm rot="-3089343">
                <a:off x="1289283" y="1014497"/>
                <a:ext cx="919757" cy="471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9998"/>
                    </a:moveTo>
                    <a:lnTo>
                      <a:pt x="120000" y="59998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9" name="Shape 99"/>
              <p:cNvSpPr txBox="1"/>
              <p:nvPr/>
            </p:nvSpPr>
            <p:spPr>
              <a:xfrm rot="-3097951">
                <a:off x="1726101" y="1014925"/>
                <a:ext cx="45916" cy="45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marL="0" marR="0" lvl="0" indent="-2540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4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2035488" y="312867"/>
                <a:ext cx="1460700" cy="730200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1" name="Shape 101"/>
              <p:cNvSpPr txBox="1"/>
              <p:nvPr/>
            </p:nvSpPr>
            <p:spPr>
              <a:xfrm>
                <a:off x="2056879" y="334258"/>
                <a:ext cx="1417800" cy="68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150" tIns="10150" rIns="10150" bIns="10150" anchor="ctr" anchorCtr="0">
                <a:noAutofit/>
              </a:bodyPr>
              <a:lstStyle/>
              <a:p>
                <a:pPr marL="0" marR="0" lvl="0" indent="-10160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100000"/>
                  <a:buFont typeface="Times New Roman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Profit</a:t>
                </a:r>
              </a:p>
            </p:txBody>
          </p:sp>
          <p:sp>
            <p:nvSpPr>
              <p:cNvPr id="102" name="Shape 102"/>
              <p:cNvSpPr/>
              <p:nvPr/>
            </p:nvSpPr>
            <p:spPr>
              <a:xfrm rot="2657120">
                <a:off x="1346851" y="1659403"/>
                <a:ext cx="816348" cy="468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9998"/>
                    </a:moveTo>
                    <a:lnTo>
                      <a:pt x="120000" y="59998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 rot="2664191">
                <a:off x="1734468" y="1662400"/>
                <a:ext cx="40732" cy="4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marL="0" marR="0" lvl="0" indent="-2540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4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2047027" y="1602596"/>
                <a:ext cx="1460700" cy="730200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" name="Shape 105"/>
              <p:cNvSpPr txBox="1"/>
              <p:nvPr/>
            </p:nvSpPr>
            <p:spPr>
              <a:xfrm>
                <a:off x="2068418" y="1623987"/>
                <a:ext cx="1417800" cy="68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0150" tIns="10150" rIns="10150" bIns="10150" anchor="ctr" anchorCtr="0">
                <a:noAutofit/>
              </a:bodyPr>
              <a:lstStyle/>
              <a:p>
                <a:pPr marL="0" marR="0" lvl="0" indent="-10160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100000"/>
                  <a:buFont typeface="Times New Roman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ROI</a:t>
                </a:r>
              </a:p>
            </p:txBody>
          </p:sp>
        </p:grpSp>
        <p:sp>
          <p:nvSpPr>
            <p:cNvPr id="106" name="Shape 106"/>
            <p:cNvSpPr txBox="1"/>
            <p:nvPr/>
          </p:nvSpPr>
          <p:spPr>
            <a:xfrm rot="-2084412">
              <a:off x="6480047" y="2138332"/>
              <a:ext cx="1302960" cy="277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Times New Roman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Risk-taking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 rot="1175507">
              <a:off x="6533452" y="3553378"/>
              <a:ext cx="1099558" cy="2770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Times New Roman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Risk-averse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Strategy 1: Maximum Profit 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1506251" y="1526005"/>
            <a:ext cx="5695669" cy="3009599"/>
            <a:chOff x="1465796" y="2008"/>
            <a:chExt cx="4750746" cy="2739236"/>
          </a:xfrm>
        </p:grpSpPr>
        <p:sp>
          <p:nvSpPr>
            <p:cNvPr id="114" name="Shape 114"/>
            <p:cNvSpPr/>
            <p:nvPr/>
          </p:nvSpPr>
          <p:spPr>
            <a:xfrm>
              <a:off x="1465796" y="1094795"/>
              <a:ext cx="1303500" cy="553500"/>
            </a:xfrm>
            <a:prstGeom prst="roundRect">
              <a:avLst>
                <a:gd name="adj" fmla="val 10000"/>
              </a:avLst>
            </a:prstGeom>
            <a:solidFill>
              <a:srgbClr val="1A998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1465796" y="1110996"/>
              <a:ext cx="12873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Max Profit</a:t>
              </a:r>
            </a:p>
          </p:txBody>
        </p:sp>
        <p:sp>
          <p:nvSpPr>
            <p:cNvPr id="116" name="Shape 116"/>
            <p:cNvSpPr/>
            <p:nvPr/>
          </p:nvSpPr>
          <p:spPr>
            <a:xfrm>
              <a:off x="2769374" y="1351404"/>
              <a:ext cx="492300" cy="4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EB5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003282" y="1359289"/>
              <a:ext cx="24600" cy="24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3261811" y="1063826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EB56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3279840" y="1081855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Genre</a:t>
              </a:r>
            </a:p>
          </p:txBody>
        </p:sp>
        <p:sp>
          <p:nvSpPr>
            <p:cNvPr id="120" name="Shape 120"/>
            <p:cNvSpPr/>
            <p:nvPr/>
          </p:nvSpPr>
          <p:spPr>
            <a:xfrm rot="-3907398">
              <a:off x="4153892" y="820603"/>
              <a:ext cx="1170285" cy="403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 txBox="1"/>
            <p:nvPr/>
          </p:nvSpPr>
          <p:spPr>
            <a:xfrm rot="-3908568">
              <a:off x="4709856" y="811414"/>
              <a:ext cx="58522" cy="5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985342" y="2008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5003371" y="20037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Director</a:t>
              </a:r>
            </a:p>
          </p:txBody>
        </p:sp>
        <p:sp>
          <p:nvSpPr>
            <p:cNvPr id="124" name="Shape 124"/>
            <p:cNvSpPr/>
            <p:nvPr/>
          </p:nvSpPr>
          <p:spPr>
            <a:xfrm rot="-2143135">
              <a:off x="4435937" y="1174358"/>
              <a:ext cx="606362" cy="40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 txBox="1"/>
            <p:nvPr/>
          </p:nvSpPr>
          <p:spPr>
            <a:xfrm rot="-2144129">
              <a:off x="4723962" y="1179464"/>
              <a:ext cx="30306" cy="303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985342" y="709887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5003371" y="727916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Studio</a:t>
              </a:r>
            </a:p>
          </p:txBody>
        </p:sp>
        <p:sp>
          <p:nvSpPr>
            <p:cNvPr id="128" name="Shape 128"/>
            <p:cNvSpPr/>
            <p:nvPr/>
          </p:nvSpPr>
          <p:spPr>
            <a:xfrm rot="2143135">
              <a:off x="4435810" y="1528358"/>
              <a:ext cx="606362" cy="40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 txBox="1"/>
            <p:nvPr/>
          </p:nvSpPr>
          <p:spPr>
            <a:xfrm rot="2144129">
              <a:off x="4723958" y="1533407"/>
              <a:ext cx="30306" cy="303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985342" y="1417766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5003371" y="1435795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Run</a:t>
              </a:r>
              <a:r>
                <a:rPr lang="en-US" sz="20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</a:t>
              </a: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</a:t>
              </a:r>
            </a:p>
          </p:txBody>
        </p:sp>
        <p:sp>
          <p:nvSpPr>
            <p:cNvPr id="132" name="Shape 132"/>
            <p:cNvSpPr/>
            <p:nvPr/>
          </p:nvSpPr>
          <p:spPr>
            <a:xfrm rot="3907398">
              <a:off x="4153933" y="1882304"/>
              <a:ext cx="1170285" cy="403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56"/>
                  </a:moveTo>
                  <a:lnTo>
                    <a:pt x="120117" y="60056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 rot="3908568">
              <a:off x="4709847" y="1873241"/>
              <a:ext cx="58522" cy="5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17998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985342" y="2125644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5003371" y="2143673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Launch Date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Max Profit → Best Genre = Adventure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567" y="1334812"/>
            <a:ext cx="4936001" cy="345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6379782" y="2975001"/>
            <a:ext cx="399393" cy="26161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5423343" y="2879834"/>
            <a:ext cx="851336" cy="45194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6779175" y="2975001"/>
            <a:ext cx="1309974" cy="261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lang="en-US" sz="11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Max Profit Genre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1: Max Profit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815727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Adventure → Best Director = David Yates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769690" y="136960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1: Max Profit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576521" y="1537428"/>
            <a:ext cx="4888739" cy="3188246"/>
            <a:chOff x="231058" y="1558290"/>
            <a:chExt cx="4573617" cy="2982736"/>
          </a:xfrm>
        </p:grpSpPr>
        <p:pic>
          <p:nvPicPr>
            <p:cNvPr id="153" name="Shape 1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1058" y="1558290"/>
              <a:ext cx="4319508" cy="298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154"/>
            <p:cNvSpPr/>
            <p:nvPr/>
          </p:nvSpPr>
          <p:spPr>
            <a:xfrm rot="5400000">
              <a:off x="4160953" y="3512047"/>
              <a:ext cx="399393" cy="26161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147500" y="3123624"/>
              <a:ext cx="426300" cy="22597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3249175" y="3934100"/>
              <a:ext cx="1555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9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ct val="1000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Max Profit </a:t>
              </a:r>
              <a:r>
                <a:rPr lang="en-US" sz="1100" b="1">
                  <a:solidFill>
                    <a:schemeClr val="accent3"/>
                  </a:solidFill>
                </a:rPr>
                <a:t>Director</a:t>
              </a:r>
            </a:p>
          </p:txBody>
        </p:sp>
      </p:grpSp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t="4285" b="15919"/>
          <a:stretch/>
        </p:blipFill>
        <p:spPr>
          <a:xfrm>
            <a:off x="5693725" y="1672025"/>
            <a:ext cx="2571751" cy="28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6221950" y="4446325"/>
            <a:ext cx="15153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David Yates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dventure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tudio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= Lionsgate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769690" y="136960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1: Max Profit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048" y="1437108"/>
            <a:ext cx="4677985" cy="331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5334500" y="2749525"/>
            <a:ext cx="562500" cy="22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993207" y="2731676"/>
            <a:ext cx="399300" cy="2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6488575" y="2749525"/>
            <a:ext cx="1555500" cy="47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lang="en-US" sz="11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Max Profit </a:t>
            </a:r>
            <a:r>
              <a:rPr lang="en-US" sz="1100" b="1">
                <a:solidFill>
                  <a:schemeClr val="accent3"/>
                </a:solidFill>
              </a:rPr>
              <a:t>Studio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dventure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R</a:t>
            </a:r>
            <a:r>
              <a:rPr lang="en-US" altLang="zh-CN" dirty="0"/>
              <a:t>un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= 115-1</a:t>
            </a:r>
            <a:r>
              <a:rPr lang="en-US" dirty="0"/>
              <a:t>30 min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174" name="Shape 174"/>
          <p:cNvSpPr txBox="1"/>
          <p:nvPr/>
        </p:nvSpPr>
        <p:spPr>
          <a:xfrm>
            <a:off x="4541520" y="2324100"/>
            <a:ext cx="3040380" cy="20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1: Max Profit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75" y="1281400"/>
            <a:ext cx="580072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3317125" y="1474851"/>
            <a:ext cx="1790400" cy="1062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dventure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→ B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L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aunch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</a:t>
            </a:r>
            <a:r>
              <a:rPr lang="en-US" altLang="zh-CN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ate</a:t>
            </a:r>
            <a:r>
              <a:rPr lang="en-US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= </a:t>
            </a:r>
            <a:r>
              <a:rPr lang="en-US" altLang="zh-CN" dirty="0"/>
              <a:t>Friday</a:t>
            </a:r>
            <a:endParaRPr lang="en-US"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541520" y="2324100"/>
            <a:ext cx="3040380" cy="2015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25" y="1403025"/>
            <a:ext cx="5004575" cy="34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769690" y="136960"/>
            <a:ext cx="42672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1: Max Profit</a:t>
            </a:r>
          </a:p>
        </p:txBody>
      </p:sp>
      <p:sp>
        <p:nvSpPr>
          <p:cNvPr id="6" name="Shape 177"/>
          <p:cNvSpPr/>
          <p:nvPr/>
        </p:nvSpPr>
        <p:spPr>
          <a:xfrm>
            <a:off x="2200778" y="1545057"/>
            <a:ext cx="1099013" cy="32700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727650" y="580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Strategy </a:t>
            </a:r>
            <a:r>
              <a:rPr lang="en-US"/>
              <a:t>2</a:t>
            </a: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 Maximum </a:t>
            </a:r>
            <a:r>
              <a:rPr lang="en-US"/>
              <a:t>ROI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1506251" y="1526005"/>
            <a:ext cx="5695669" cy="3009599"/>
            <a:chOff x="1465796" y="2008"/>
            <a:chExt cx="4750746" cy="2739236"/>
          </a:xfrm>
        </p:grpSpPr>
        <p:sp>
          <p:nvSpPr>
            <p:cNvPr id="192" name="Shape 192"/>
            <p:cNvSpPr/>
            <p:nvPr/>
          </p:nvSpPr>
          <p:spPr>
            <a:xfrm>
              <a:off x="1465796" y="1094795"/>
              <a:ext cx="1303500" cy="553500"/>
            </a:xfrm>
            <a:prstGeom prst="roundRect">
              <a:avLst>
                <a:gd name="adj" fmla="val 10000"/>
              </a:avLst>
            </a:prstGeom>
            <a:solidFill>
              <a:srgbClr val="1A998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1465796" y="1110996"/>
              <a:ext cx="12873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Max </a:t>
              </a:r>
              <a:r>
                <a:rPr lang="en-US" sz="20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ROI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2769374" y="1351404"/>
              <a:ext cx="492300" cy="4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EB5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x="3003282" y="1359289"/>
              <a:ext cx="24600" cy="24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261811" y="1063826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EB56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3279840" y="1081855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Genre</a:t>
              </a:r>
            </a:p>
          </p:txBody>
        </p:sp>
        <p:sp>
          <p:nvSpPr>
            <p:cNvPr id="198" name="Shape 198"/>
            <p:cNvSpPr/>
            <p:nvPr/>
          </p:nvSpPr>
          <p:spPr>
            <a:xfrm rot="-3907398">
              <a:off x="4153892" y="820603"/>
              <a:ext cx="1170285" cy="403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 txBox="1"/>
            <p:nvPr/>
          </p:nvSpPr>
          <p:spPr>
            <a:xfrm rot="-3908568">
              <a:off x="4709856" y="811414"/>
              <a:ext cx="58522" cy="5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985342" y="2008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5003371" y="20037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Director</a:t>
              </a:r>
            </a:p>
          </p:txBody>
        </p:sp>
        <p:sp>
          <p:nvSpPr>
            <p:cNvPr id="202" name="Shape 202"/>
            <p:cNvSpPr/>
            <p:nvPr/>
          </p:nvSpPr>
          <p:spPr>
            <a:xfrm rot="-2143135">
              <a:off x="4435937" y="1174358"/>
              <a:ext cx="606362" cy="40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 txBox="1"/>
            <p:nvPr/>
          </p:nvSpPr>
          <p:spPr>
            <a:xfrm rot="-2144129">
              <a:off x="4723962" y="1179464"/>
              <a:ext cx="30306" cy="303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985342" y="709887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5003371" y="727916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Studio</a:t>
              </a:r>
            </a:p>
          </p:txBody>
        </p:sp>
        <p:sp>
          <p:nvSpPr>
            <p:cNvPr id="206" name="Shape 206"/>
            <p:cNvSpPr/>
            <p:nvPr/>
          </p:nvSpPr>
          <p:spPr>
            <a:xfrm rot="2143135">
              <a:off x="4435810" y="1528358"/>
              <a:ext cx="606362" cy="40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 txBox="1"/>
            <p:nvPr/>
          </p:nvSpPr>
          <p:spPr>
            <a:xfrm rot="2144129">
              <a:off x="4723958" y="1533407"/>
              <a:ext cx="30306" cy="303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985342" y="1417766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5003371" y="1435795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Run</a:t>
              </a:r>
              <a:r>
                <a:rPr lang="en-US" sz="20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</a:t>
              </a: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</a:t>
              </a:r>
            </a:p>
          </p:txBody>
        </p:sp>
        <p:sp>
          <p:nvSpPr>
            <p:cNvPr id="210" name="Shape 210"/>
            <p:cNvSpPr/>
            <p:nvPr/>
          </p:nvSpPr>
          <p:spPr>
            <a:xfrm rot="3907398">
              <a:off x="4153933" y="1882304"/>
              <a:ext cx="1170285" cy="403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56"/>
                  </a:moveTo>
                  <a:lnTo>
                    <a:pt x="120117" y="60056"/>
                  </a:lnTo>
                </a:path>
              </a:pathLst>
            </a:custGeom>
            <a:noFill/>
            <a:ln w="2540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 txBox="1"/>
            <p:nvPr/>
          </p:nvSpPr>
          <p:spPr>
            <a:xfrm rot="3908568">
              <a:off x="4709847" y="1873241"/>
              <a:ext cx="58522" cy="5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0" rIns="12700" bIns="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0" b="1" i="0" u="none" strike="noStrike" cap="none">
                <a:solidFill>
                  <a:srgbClr val="179987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985342" y="2125644"/>
              <a:ext cx="1231200" cy="615600"/>
            </a:xfrm>
            <a:prstGeom prst="roundRect">
              <a:avLst>
                <a:gd name="adj" fmla="val 10000"/>
              </a:avLst>
            </a:prstGeom>
            <a:solidFill>
              <a:srgbClr val="595959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 txBox="1"/>
            <p:nvPr/>
          </p:nvSpPr>
          <p:spPr>
            <a:xfrm>
              <a:off x="5003371" y="2143673"/>
              <a:ext cx="1194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700" tIns="12700" rIns="12700" bIns="12700" anchor="ctr" anchorCtr="0">
              <a:noAutofit/>
            </a:bodyPr>
            <a:lstStyle/>
            <a:p>
              <a:pPr marL="0" marR="0" lvl="0" indent="-1270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Launch Date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364</Words>
  <Application>Microsoft Macintosh PowerPoint</Application>
  <PresentationFormat>On-screen Show (16:9)</PresentationFormat>
  <Paragraphs>85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 Rounded MT Bold</vt:lpstr>
      <vt:lpstr>Blackadder ITC</vt:lpstr>
      <vt:lpstr>Lato</vt:lpstr>
      <vt:lpstr>Raleway</vt:lpstr>
      <vt:lpstr>Times New Roman</vt:lpstr>
      <vt:lpstr>Verdana</vt:lpstr>
      <vt:lpstr>Arial</vt:lpstr>
      <vt:lpstr>Streamline</vt:lpstr>
      <vt:lpstr>Fantasy</vt:lpstr>
      <vt:lpstr>Two Different Winning Strategies</vt:lpstr>
      <vt:lpstr>Strategy 1: Maximum Profit </vt:lpstr>
      <vt:lpstr>Max Profit → Best Genre = Adventure</vt:lpstr>
      <vt:lpstr>Adventure → Best Director = David Yates</vt:lpstr>
      <vt:lpstr>Adventure → Best Studio = Lionsgate</vt:lpstr>
      <vt:lpstr>Adventure → Best Run-time = 115-130 mins</vt:lpstr>
      <vt:lpstr>Adventure → Best Launch Date = Friday</vt:lpstr>
      <vt:lpstr>Strategy 2: Maximum ROI</vt:lpstr>
      <vt:lpstr>Max ROI → Best Genre = Drama</vt:lpstr>
      <vt:lpstr>Drama → Best Director = Olivier Nakache &amp;                                                       Eric Toledano</vt:lpstr>
      <vt:lpstr>Drama → Best Studio = Weinstein Company</vt:lpstr>
      <vt:lpstr>Drama → Best Run-time = 115-130 mins</vt:lpstr>
      <vt:lpstr>Drama → Best Launch Date = Wednesday</vt:lpstr>
      <vt:lpstr>PowerPoint Presentation</vt:lpstr>
      <vt:lpstr>With the right team, maybe! </vt:lpstr>
      <vt:lpstr>PowerPoint Presentation</vt:lpstr>
      <vt:lpstr>Going with the Times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Game Plan</dc:title>
  <dc:creator>Ben Le</dc:creator>
  <cp:lastModifiedBy>carlice ma</cp:lastModifiedBy>
  <cp:revision>26</cp:revision>
  <dcterms:modified xsi:type="dcterms:W3CDTF">2017-11-04T20:54:12Z</dcterms:modified>
</cp:coreProperties>
</file>